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7" r:id="rId2"/>
  </p:sldMasterIdLst>
  <p:notesMasterIdLst>
    <p:notesMasterId r:id="rId17"/>
  </p:notesMasterIdLst>
  <p:sldIdLst>
    <p:sldId id="289" r:id="rId3"/>
    <p:sldId id="300" r:id="rId4"/>
    <p:sldId id="320" r:id="rId5"/>
    <p:sldId id="292" r:id="rId6"/>
    <p:sldId id="297" r:id="rId7"/>
    <p:sldId id="295" r:id="rId8"/>
    <p:sldId id="296" r:id="rId9"/>
    <p:sldId id="298" r:id="rId10"/>
    <p:sldId id="299" r:id="rId11"/>
    <p:sldId id="282" r:id="rId12"/>
    <p:sldId id="316" r:id="rId13"/>
    <p:sldId id="317" r:id="rId14"/>
    <p:sldId id="305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8" autoAdjust="0"/>
    <p:restoredTop sz="94660"/>
  </p:normalViewPr>
  <p:slideViewPr>
    <p:cSldViewPr>
      <p:cViewPr varScale="1">
        <p:scale>
          <a:sx n="88" d="100"/>
          <a:sy n="88" d="100"/>
        </p:scale>
        <p:origin x="139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10.wmf"/><Relationship Id="rId5" Type="http://schemas.openxmlformats.org/officeDocument/2006/relationships/image" Target="../media/image12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1.wmf"/><Relationship Id="rId4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82F4E-5E57-496A-94D4-B0CD0F97039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5764-A743-4477-8FD0-3863CBA3A3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Т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9DA900-5410-43D5-A2B3-65D76D19343D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DA61-85AA-4FD4-9194-D94FEF0730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775F-232D-4EAC-ABB5-6BC0AC6D8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217C-13CF-4524-9BDB-40C03BAB8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874E-2CD8-4AB8-A449-115BF219F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78FD-1068-4804-9940-6721D6D7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E1DB-A89C-4661-9F0F-4AC25A72C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1974-AF96-4736-8325-564F0D5F4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163D-A23B-46B5-A987-535BE0980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345F-3D1F-40A4-A35C-BF355D880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F87E9-EEE3-4446-989B-52D7C65D1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5D48-E9AB-4BFE-8BF4-6E451797A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75D15-0673-4ABE-A368-3CB4FDB07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686C6-4C76-4C38-9CFA-2CDE5D41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02CED99C-97E9-4C9E-92E5-CF627FE1B428}" type="datetimeFigureOut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B454B349-96C8-448A-9A98-E9A801FDA0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  <p:sldLayoutId id="214748374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BDEE5EC-297E-4A4B-BEBC-87C18E392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4.png"/><Relationship Id="rId4" Type="http://schemas.openxmlformats.org/officeDocument/2006/relationships/image" Target="../media/image30.wmf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1.wmf"/><Relationship Id="rId3" Type="http://schemas.openxmlformats.org/officeDocument/2006/relationships/image" Target="../media/image1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8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267744" y="404664"/>
            <a:ext cx="4248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rgbClr val="9966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Задача №1013</a:t>
            </a:r>
            <a:r>
              <a:rPr lang="en-US" sz="4000" b="1" dirty="0" smtClean="0">
                <a:ln w="10541" cmpd="sng">
                  <a:solidFill>
                    <a:srgbClr val="9966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:</a:t>
            </a:r>
            <a:endParaRPr lang="ru-RU" sz="4000" b="1" dirty="0">
              <a:ln w="10541" cmpd="sng">
                <a:solidFill>
                  <a:srgbClr val="996600"/>
                </a:solidFill>
                <a:prstDash val="solid"/>
              </a:ln>
              <a:solidFill>
                <a:srgbClr val="CC9900"/>
              </a:solidFill>
            </a:endParaRPr>
          </a:p>
        </p:txBody>
      </p:sp>
      <p:sp>
        <p:nvSpPr>
          <p:cNvPr id="27" name="Содержимое 2"/>
          <p:cNvSpPr>
            <a:spLocks noGrp="1"/>
          </p:cNvSpPr>
          <p:nvPr>
            <p:ph sz="half" idx="1"/>
          </p:nvPr>
        </p:nvSpPr>
        <p:spPr>
          <a:xfrm>
            <a:off x="714347" y="1142985"/>
            <a:ext cx="7766077" cy="53578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/>
              <a:t>         </a:t>
            </a:r>
            <a:r>
              <a:rPr lang="ru-RU" sz="3600" b="1" i="1" dirty="0">
                <a:solidFill>
                  <a:srgbClr val="0033CC"/>
                </a:solidFill>
                <a:latin typeface="Constantia" pitchFamily="18" charset="0"/>
                <a:cs typeface="Consolas" pitchFamily="49" charset="0"/>
              </a:rPr>
              <a:t>Торт разрезали на 8 равных кусков. На стол подали 3 кусочка торта, а потом по просьбе детей еще 2 кусочка. Сколько кусочков съели дети? </a:t>
            </a:r>
            <a:endParaRPr lang="ru-RU" sz="3200" b="1" i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14942" y="3857628"/>
            <a:ext cx="16720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13" y="4005064"/>
            <a:ext cx="2867472" cy="231189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8722397"/>
              </p:ext>
            </p:extLst>
          </p:nvPr>
        </p:nvGraphicFramePr>
        <p:xfrm>
          <a:off x="515938" y="1412875"/>
          <a:ext cx="2166937" cy="42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Уравнение" r:id="rId3" imgW="622080" imgH="1218960" progId="Equation.3">
                  <p:embed/>
                </p:oleObj>
              </mc:Choice>
              <mc:Fallback>
                <p:oleObj name="Уравнение" r:id="rId3" imgW="622080" imgH="1218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412875"/>
                        <a:ext cx="2166937" cy="424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17707"/>
              </p:ext>
            </p:extLst>
          </p:nvPr>
        </p:nvGraphicFramePr>
        <p:xfrm>
          <a:off x="4425950" y="1500188"/>
          <a:ext cx="3008313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Уравнение" r:id="rId5" imgW="927000" imgH="1218960" progId="Equation.3">
                  <p:embed/>
                </p:oleObj>
              </mc:Choice>
              <mc:Fallback>
                <p:oleObj name="Уравнение" r:id="rId5" imgW="927000" imgH="1218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500188"/>
                        <a:ext cx="3008313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536"/>
              </p:ext>
            </p:extLst>
          </p:nvPr>
        </p:nvGraphicFramePr>
        <p:xfrm>
          <a:off x="2217738" y="1484313"/>
          <a:ext cx="658812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Уравнение" r:id="rId7" imgW="190440" imgH="393480" progId="Equation.3">
                  <p:embed/>
                </p:oleObj>
              </mc:Choice>
              <mc:Fallback>
                <p:oleObj name="Уравнение" r:id="rId7" imgW="1904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484313"/>
                        <a:ext cx="658812" cy="13573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27467"/>
              </p:ext>
            </p:extLst>
          </p:nvPr>
        </p:nvGraphicFramePr>
        <p:xfrm>
          <a:off x="2111375" y="2997200"/>
          <a:ext cx="8524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Уравнение" r:id="rId9" imgW="253800" imgH="393480" progId="Equation.3">
                  <p:embed/>
                </p:oleObj>
              </mc:Choice>
              <mc:Fallback>
                <p:oleObj name="Уравнение" r:id="rId9" imgW="2538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997200"/>
                        <a:ext cx="852488" cy="1285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95849"/>
              </p:ext>
            </p:extLst>
          </p:nvPr>
        </p:nvGraphicFramePr>
        <p:xfrm>
          <a:off x="2746375" y="4429125"/>
          <a:ext cx="1373188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Уравнение" r:id="rId11" imgW="444240" imgH="393480" progId="Equation.3">
                  <p:embed/>
                </p:oleObj>
              </mc:Choice>
              <mc:Fallback>
                <p:oleObj name="Уравнение" r:id="rId11" imgW="44424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429125"/>
                        <a:ext cx="1373188" cy="13112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03890"/>
              </p:ext>
            </p:extLst>
          </p:nvPr>
        </p:nvGraphicFramePr>
        <p:xfrm>
          <a:off x="7119938" y="1484313"/>
          <a:ext cx="128587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Уравнение" r:id="rId13" imgW="419040" imgH="393480" progId="Equation.3">
                  <p:embed/>
                </p:oleObj>
              </mc:Choice>
              <mc:Fallback>
                <p:oleObj name="Уравнение" r:id="rId13" imgW="419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1484313"/>
                        <a:ext cx="1285875" cy="13573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93669"/>
              </p:ext>
            </p:extLst>
          </p:nvPr>
        </p:nvGraphicFramePr>
        <p:xfrm>
          <a:off x="6351588" y="2852738"/>
          <a:ext cx="671512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Уравнение" r:id="rId15" imgW="203040" imgH="393480" progId="Equation.3">
                  <p:embed/>
                </p:oleObj>
              </mc:Choice>
              <mc:Fallback>
                <p:oleObj name="Уравнение" r:id="rId15" imgW="20304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2852738"/>
                        <a:ext cx="671512" cy="13573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25259"/>
              </p:ext>
            </p:extLst>
          </p:nvPr>
        </p:nvGraphicFramePr>
        <p:xfrm>
          <a:off x="6424613" y="4508500"/>
          <a:ext cx="5953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Уравнение" r:id="rId17" imgW="190440" imgH="393480" progId="Equation.3">
                  <p:embed/>
                </p:oleObj>
              </mc:Choice>
              <mc:Fallback>
                <p:oleObj name="Уравнение" r:id="rId17" imgW="19044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4508500"/>
                        <a:ext cx="595312" cy="13684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8584" y="188640"/>
            <a:ext cx="49359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rgbClr val="9966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Вычислите </a:t>
            </a:r>
            <a:r>
              <a:rPr lang="ru-RU" sz="3600" b="1" dirty="0" smtClean="0">
                <a:ln w="10541" cmpd="sng">
                  <a:solidFill>
                    <a:srgbClr val="9966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5.169</a:t>
            </a:r>
            <a:r>
              <a:rPr lang="ru-RU" sz="5400" b="1" dirty="0" smtClean="0">
                <a:ln w="10541" cmpd="sng">
                  <a:solidFill>
                    <a:srgbClr val="996600"/>
                  </a:solidFill>
                  <a:prstDash val="solid"/>
                </a:ln>
                <a:solidFill>
                  <a:srgbClr val="CC9900"/>
                </a:solidFill>
              </a:rPr>
              <a:t>:</a:t>
            </a:r>
            <a:endParaRPr lang="ru-RU" sz="5400" b="1" dirty="0" smtClean="0">
              <a:ln w="10541" cmpd="sng">
                <a:solidFill>
                  <a:srgbClr val="996600"/>
                </a:solidFill>
                <a:prstDash val="solid"/>
              </a:ln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51764" y="1185027"/>
            <a:ext cx="2376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n>
                  <a:solidFill>
                    <a:srgbClr val="996600"/>
                  </a:solidFill>
                </a:ln>
                <a:solidFill>
                  <a:srgbClr val="CC9900"/>
                </a:solidFill>
              </a:rPr>
              <a:t>№ </a:t>
            </a:r>
            <a:r>
              <a:rPr lang="ru-RU" sz="4400" dirty="0" smtClean="0">
                <a:ln>
                  <a:solidFill>
                    <a:srgbClr val="996600"/>
                  </a:solidFill>
                </a:ln>
                <a:solidFill>
                  <a:srgbClr val="CC9900"/>
                </a:solidFill>
              </a:rPr>
              <a:t>5.163</a:t>
            </a:r>
            <a:endParaRPr lang="ru-RU" sz="4400" dirty="0">
              <a:ln>
                <a:solidFill>
                  <a:srgbClr val="996600"/>
                </a:solidFill>
              </a:ln>
              <a:solidFill>
                <a:srgbClr val="CC9900"/>
              </a:solidFill>
            </a:endParaRP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187450" y="50847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53260" name="Object 1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657431"/>
              </p:ext>
            </p:extLst>
          </p:nvPr>
        </p:nvGraphicFramePr>
        <p:xfrm>
          <a:off x="1060450" y="2349500"/>
          <a:ext cx="16002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Уравнение" r:id="rId3" imgW="368280" imgH="393480" progId="Equation.3">
                  <p:embed/>
                </p:oleObj>
              </mc:Choice>
              <mc:Fallback>
                <p:oleObj name="Уравнение" r:id="rId3" imgW="3682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349500"/>
                        <a:ext cx="1600200" cy="170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3" name="Object 1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12492658"/>
              </p:ext>
            </p:extLst>
          </p:nvPr>
        </p:nvGraphicFramePr>
        <p:xfrm>
          <a:off x="7019925" y="2349500"/>
          <a:ext cx="16160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Уравнение" r:id="rId5" imgW="368280" imgH="393480" progId="Equation.3">
                  <p:embed/>
                </p:oleObj>
              </mc:Choice>
              <mc:Fallback>
                <p:oleObj name="Уравнение" r:id="rId5" imgW="36828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349500"/>
                        <a:ext cx="1616075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5435600" y="45085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53268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74244599"/>
              </p:ext>
            </p:extLst>
          </p:nvPr>
        </p:nvGraphicFramePr>
        <p:xfrm>
          <a:off x="1814513" y="4341813"/>
          <a:ext cx="62357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Уравнение" r:id="rId7" imgW="1549080" imgH="393480" progId="Equation.3">
                  <p:embed/>
                </p:oleObj>
              </mc:Choice>
              <mc:Fallback>
                <p:oleObj name="Уравнение" r:id="rId7" imgW="15490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4341813"/>
                        <a:ext cx="623570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7" y="404664"/>
            <a:ext cx="3114842" cy="1752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8251" y="404961"/>
            <a:ext cx="3030737" cy="2016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394646"/>
            <a:ext cx="56886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значение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выражения: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5.170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7704" y="2130424"/>
                <a:ext cx="4824536" cy="3018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 smtClean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2800" b="1" dirty="0" smtClean="0"/>
              </a:p>
              <a:p>
                <a:endParaRPr lang="en-US" sz="2800" b="1" dirty="0"/>
              </a:p>
              <a:p>
                <a:r>
                  <a:rPr lang="en-US" sz="2800" b="1" dirty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2800" b="1" dirty="0" smtClean="0"/>
              </a:p>
              <a:p>
                <a:endParaRPr lang="en-US" sz="2800" b="1" dirty="0" smtClean="0"/>
              </a:p>
              <a:p>
                <a:r>
                  <a:rPr lang="en-US" sz="2800" b="1" dirty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2800" b="1" dirty="0" smtClean="0"/>
              </a:p>
              <a:p>
                <a:endParaRPr lang="en-US" b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30424"/>
                <a:ext cx="4824536" cy="3018903"/>
              </a:xfrm>
              <a:prstGeom prst="rect">
                <a:avLst/>
              </a:prstGeom>
              <a:blipFill>
                <a:blip r:embed="rId3"/>
                <a:stretch>
                  <a:fillRect l="-4551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85720" y="1571612"/>
            <a:ext cx="867568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Arial" charset="0"/>
              <a:buChar char="•"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609600" indent="-609600">
              <a:buFont typeface="Arial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Что нового сегодня изучили?</a:t>
            </a:r>
          </a:p>
          <a:p>
            <a:pPr marL="609600" indent="-609600"/>
            <a:endParaRPr lang="ru-RU" sz="3600" b="1" dirty="0" smtClean="0">
              <a:solidFill>
                <a:srgbClr val="C00000"/>
              </a:solidFill>
            </a:endParaRPr>
          </a:p>
          <a:p>
            <a:pPr marL="609600" indent="-609600">
              <a:buFont typeface="Arial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Как складываются и вычитаются дроби с одинаковыми знаменателями?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571480"/>
            <a:ext cx="38073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cs typeface="+mn-cs"/>
              </a:rPr>
              <a:t>Итоги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6984776" cy="230832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18415" cmpd="sng">
                  <a:solidFill>
                    <a:srgbClr val="CC9900"/>
                  </a:solidFill>
                  <a:prstDash val="solid"/>
                </a:ln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7200" b="0" cap="none" spc="0" dirty="0" smtClean="0">
              <a:ln w="18415" cmpd="sng">
                <a:solidFill>
                  <a:srgbClr val="CC9900"/>
                </a:solidFill>
                <a:prstDash val="solid"/>
              </a:ln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ln w="18415" cmpd="sng">
                  <a:solidFill>
                    <a:srgbClr val="CC9900"/>
                  </a:solidFill>
                  <a:prstDash val="solid"/>
                </a:ln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0" cap="none" spc="0" dirty="0" smtClean="0">
                <a:ln w="18415" cmpd="sng">
                  <a:solidFill>
                    <a:srgbClr val="CC9900"/>
                  </a:solidFill>
                  <a:prstDash val="solid"/>
                </a:ln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7200" dirty="0" smtClean="0">
                <a:ln w="18415" cmpd="sng">
                  <a:solidFill>
                    <a:srgbClr val="CC9900"/>
                  </a:solidFill>
                  <a:prstDash val="solid"/>
                </a:ln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7200" b="0" cap="none" spc="0" dirty="0" smtClean="0">
                <a:ln w="18415" cmpd="sng">
                  <a:solidFill>
                    <a:srgbClr val="CC9900"/>
                  </a:solidFill>
                  <a:prstDash val="solid"/>
                </a:ln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рок!</a:t>
            </a:r>
            <a:endParaRPr lang="ru-RU" sz="7200" b="0" cap="none" spc="0" dirty="0">
              <a:ln w="18415" cmpd="sng">
                <a:solidFill>
                  <a:srgbClr val="CC9900"/>
                </a:solidFill>
                <a:prstDash val="solid"/>
              </a:ln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733" y="2204864"/>
            <a:ext cx="3744267" cy="37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39752" y="620713"/>
            <a:ext cx="40665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Тема урока: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7776863" cy="253507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Сложение  и вычитание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дробей с одинаковыми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знаменателями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91777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. Сформулируйте правило сложения дробей с одинаковыми знаменателями?</a:t>
            </a:r>
          </a:p>
          <a:p>
            <a:r>
              <a:rPr lang="ru-RU" sz="2400" dirty="0"/>
              <a:t>2.Как из одной дроби вычесть другую дробь с тем же знаменателем?</a:t>
            </a:r>
          </a:p>
          <a:p>
            <a:r>
              <a:rPr lang="ru-RU" sz="2400" dirty="0"/>
              <a:t>3. С помощью букв запишите правила сложения и вычитания дробей с одинаковыми знаменателями.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3728" y="993502"/>
            <a:ext cx="40665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ВОПРОСЫ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004023" y="548680"/>
            <a:ext cx="74774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складывать дроби?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467544" y="1585754"/>
            <a:ext cx="828092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950" b="1" i="1" dirty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При сложении дробей с одинаковыми знаменателями числители складывают, а знаменатель оставляют тот же.</a:t>
            </a:r>
            <a:endParaRPr lang="ru-RU" sz="2950" dirty="0">
              <a:cs typeface="+mn-cs"/>
            </a:endParaRPr>
          </a:p>
        </p:txBody>
      </p:sp>
      <p:sp>
        <p:nvSpPr>
          <p:cNvPr id="10245" name="TextBox 36"/>
          <p:cNvSpPr txBox="1">
            <a:spLocks noChangeArrowheads="1"/>
          </p:cNvSpPr>
          <p:nvPr/>
        </p:nvSpPr>
        <p:spPr bwMode="auto">
          <a:xfrm>
            <a:off x="539750" y="3429000"/>
            <a:ext cx="820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Запишем правило сложения с помощью букв:</a:t>
            </a:r>
          </a:p>
        </p:txBody>
      </p:sp>
      <p:graphicFrame>
        <p:nvGraphicFramePr>
          <p:cNvPr id="10242" name="Object 37"/>
          <p:cNvGraphicFramePr>
            <a:graphicFrameLocks noChangeAspect="1"/>
          </p:cNvGraphicFramePr>
          <p:nvPr/>
        </p:nvGraphicFramePr>
        <p:xfrm>
          <a:off x="3059113" y="4365625"/>
          <a:ext cx="26463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Формула" r:id="rId3" imgW="850680" imgH="393480" progId="Equation.3">
                  <p:embed/>
                </p:oleObj>
              </mc:Choice>
              <mc:Fallback>
                <p:oleObj name="Формула" r:id="rId3" imgW="850680" imgH="393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365625"/>
                        <a:ext cx="2646362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Рамка 38"/>
          <p:cNvSpPr/>
          <p:nvPr/>
        </p:nvSpPr>
        <p:spPr>
          <a:xfrm>
            <a:off x="2484438" y="4005263"/>
            <a:ext cx="3743325" cy="1944687"/>
          </a:xfrm>
          <a:prstGeom prst="fram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368226" y="548680"/>
            <a:ext cx="67490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вычитают дроби?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395536" y="1556792"/>
            <a:ext cx="84249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600" b="1" i="1" dirty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При вычитании дробей с одинаковыми знаменателями из числителя уменьшаемого вычитают числитель вычитаемого, а знаменатель оставляют тот же.</a:t>
            </a:r>
            <a:endParaRPr lang="ru-RU" sz="2600" dirty="0">
              <a:cs typeface="+mn-cs"/>
            </a:endParaRPr>
          </a:p>
        </p:txBody>
      </p:sp>
      <p:sp>
        <p:nvSpPr>
          <p:cNvPr id="15365" name="TextBox 36"/>
          <p:cNvSpPr txBox="1">
            <a:spLocks noChangeArrowheads="1"/>
          </p:cNvSpPr>
          <p:nvPr/>
        </p:nvSpPr>
        <p:spPr bwMode="auto">
          <a:xfrm>
            <a:off x="539750" y="3429000"/>
            <a:ext cx="820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Запишем правило вычитания с помощью букв: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059113" y="4365625"/>
          <a:ext cx="26463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Формула" r:id="rId3" imgW="850680" imgH="393480" progId="Equation.3">
                  <p:embed/>
                </p:oleObj>
              </mc:Choice>
              <mc:Fallback>
                <p:oleObj name="Формула" r:id="rId3" imgW="850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365625"/>
                        <a:ext cx="2646362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Рамка 38"/>
          <p:cNvSpPr/>
          <p:nvPr/>
        </p:nvSpPr>
        <p:spPr>
          <a:xfrm>
            <a:off x="2484438" y="4005263"/>
            <a:ext cx="3743325" cy="1944687"/>
          </a:xfrm>
          <a:prstGeom prst="fram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916238" y="1700213"/>
            <a:ext cx="2592387" cy="2665412"/>
          </a:xfrm>
          <a:prstGeom prst="pie">
            <a:avLst>
              <a:gd name="adj1" fmla="val 11789660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ирог 3"/>
          <p:cNvSpPr/>
          <p:nvPr/>
        </p:nvSpPr>
        <p:spPr>
          <a:xfrm rot="17174546">
            <a:off x="2901157" y="1769269"/>
            <a:ext cx="2592387" cy="2663825"/>
          </a:xfrm>
          <a:prstGeom prst="pie">
            <a:avLst>
              <a:gd name="adj1" fmla="val 11789660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ирог 4"/>
          <p:cNvSpPr/>
          <p:nvPr/>
        </p:nvSpPr>
        <p:spPr>
          <a:xfrm rot="8815564">
            <a:off x="3051175" y="1771650"/>
            <a:ext cx="2609850" cy="2589213"/>
          </a:xfrm>
          <a:prstGeom prst="pie">
            <a:avLst>
              <a:gd name="adj1" fmla="val 11789660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ирог 5"/>
          <p:cNvSpPr/>
          <p:nvPr/>
        </p:nvSpPr>
        <p:spPr>
          <a:xfrm rot="4411774">
            <a:off x="2976563" y="1700212"/>
            <a:ext cx="2592388" cy="2665413"/>
          </a:xfrm>
          <a:prstGeom prst="pie">
            <a:avLst>
              <a:gd name="adj1" fmla="val 11789660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ирог 7"/>
          <p:cNvSpPr/>
          <p:nvPr/>
        </p:nvSpPr>
        <p:spPr>
          <a:xfrm rot="13194512">
            <a:off x="2952750" y="1751013"/>
            <a:ext cx="2695575" cy="2663825"/>
          </a:xfrm>
          <a:prstGeom prst="pie">
            <a:avLst>
              <a:gd name="adj1" fmla="val 11789660"/>
              <a:gd name="adj2" fmla="val 15765265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2195513" y="4437063"/>
          <a:ext cx="561975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Формула" r:id="rId3" imgW="139680" imgH="393480" progId="Equation.3">
                  <p:embed/>
                </p:oleObj>
              </mc:Choice>
              <mc:Fallback>
                <p:oleObj name="Формула" r:id="rId3" imgW="139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437063"/>
                        <a:ext cx="561975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276600" y="5021263"/>
          <a:ext cx="5619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Формула" r:id="rId5" imgW="139680" imgH="139680" progId="Equation.3">
                  <p:embed/>
                </p:oleObj>
              </mc:Choice>
              <mc:Fallback>
                <p:oleObj name="Формула" r:id="rId5" imgW="139680" imgH="139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1263"/>
                        <a:ext cx="5619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211638" y="4437063"/>
          <a:ext cx="561975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Формула" r:id="rId7" imgW="139680" imgH="393480" progId="Equation.3">
                  <p:embed/>
                </p:oleObj>
              </mc:Choice>
              <mc:Fallback>
                <p:oleObj name="Формула" r:id="rId7" imgW="1396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437063"/>
                        <a:ext cx="561975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5173663" y="5026025"/>
          <a:ext cx="5111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Формула" r:id="rId9" imgW="126720" imgH="101520" progId="Equation.3">
                  <p:embed/>
                </p:oleObj>
              </mc:Choice>
              <mc:Fallback>
                <p:oleObj name="Формула" r:id="rId9" imgW="126720" imgH="101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5026025"/>
                        <a:ext cx="5111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5915025" y="4437063"/>
          <a:ext cx="612775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Формула" r:id="rId11" imgW="152280" imgH="393480" progId="Equation.3">
                  <p:embed/>
                </p:oleObj>
              </mc:Choice>
              <mc:Fallback>
                <p:oleObj name="Формула" r:id="rId11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437063"/>
                        <a:ext cx="612775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ирог 19"/>
          <p:cNvSpPr/>
          <p:nvPr/>
        </p:nvSpPr>
        <p:spPr>
          <a:xfrm rot="8815564">
            <a:off x="3051175" y="1771650"/>
            <a:ext cx="2609850" cy="2589213"/>
          </a:xfrm>
          <a:prstGeom prst="pie">
            <a:avLst>
              <a:gd name="adj1" fmla="val 11789660"/>
              <a:gd name="adj2" fmla="val 16200000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95288" y="765175"/>
            <a:ext cx="831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66FF"/>
                </a:solidFill>
                <a:latin typeface="Segoe Print" pitchFamily="2" charset="0"/>
              </a:rPr>
              <a:t>Какая часть рисунка закрашена?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Рисунок 9" descr="kyvsh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сохраненные данные 8"/>
          <p:cNvSpPr/>
          <p:nvPr/>
        </p:nvSpPr>
        <p:spPr>
          <a:xfrm rot="16200000">
            <a:off x="1368425" y="4329113"/>
            <a:ext cx="719138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сохраненные данные 16"/>
          <p:cNvSpPr/>
          <p:nvPr/>
        </p:nvSpPr>
        <p:spPr>
          <a:xfrm rot="16200000">
            <a:off x="1368425" y="3752851"/>
            <a:ext cx="719137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Блок-схема: сохраненные данные 17"/>
          <p:cNvSpPr/>
          <p:nvPr/>
        </p:nvSpPr>
        <p:spPr>
          <a:xfrm rot="16200000">
            <a:off x="1367631" y="3177382"/>
            <a:ext cx="720725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 rot="16200000">
            <a:off x="1367631" y="2601120"/>
            <a:ext cx="720725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 rot="16200000">
            <a:off x="1367631" y="2024857"/>
            <a:ext cx="720725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 rot="16200000">
            <a:off x="1368425" y="3752851"/>
            <a:ext cx="719137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Блок-схема: сохраненные данные 22"/>
          <p:cNvSpPr/>
          <p:nvPr/>
        </p:nvSpPr>
        <p:spPr>
          <a:xfrm rot="16200000">
            <a:off x="1367631" y="3177382"/>
            <a:ext cx="720725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51" name="Прямоугольник 23"/>
          <p:cNvSpPr>
            <a:spLocks noChangeArrowheads="1"/>
          </p:cNvSpPr>
          <p:nvPr/>
        </p:nvSpPr>
        <p:spPr bwMode="auto">
          <a:xfrm>
            <a:off x="900113" y="620713"/>
            <a:ext cx="763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66FF"/>
                </a:solidFill>
                <a:latin typeface="Segoe Print" pitchFamily="2" charset="0"/>
              </a:rPr>
              <a:t>Какая часть кувшина</a:t>
            </a:r>
          </a:p>
          <a:p>
            <a:r>
              <a:rPr lang="ru-RU" sz="3600" b="1" dirty="0">
                <a:solidFill>
                  <a:srgbClr val="0066FF"/>
                </a:solidFill>
                <a:latin typeface="Segoe Print" pitchFamily="2" charset="0"/>
              </a:rPr>
              <a:t>                     занята соком?</a:t>
            </a:r>
            <a:endParaRPr lang="ru-RU" sz="3600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3635375" y="2781300"/>
          <a:ext cx="56197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Формула" r:id="rId4" imgW="139680" imgH="393480" progId="Equation.3">
                  <p:embed/>
                </p:oleObj>
              </mc:Choice>
              <mc:Fallback>
                <p:oleObj name="Формула" r:id="rId4" imgW="139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81300"/>
                        <a:ext cx="561975" cy="158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4356100" y="3284538"/>
          <a:ext cx="5619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Формула" r:id="rId6" imgW="139680" imgH="139680" progId="Equation.3">
                  <p:embed/>
                </p:oleObj>
              </mc:Choice>
              <mc:Fallback>
                <p:oleObj name="Формула" r:id="rId6" imgW="139680" imgH="139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284538"/>
                        <a:ext cx="5619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5051425" y="2781300"/>
          <a:ext cx="61277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781300"/>
                        <a:ext cx="612775" cy="158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5867400" y="3429000"/>
          <a:ext cx="5111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Формула" r:id="rId10" imgW="126720" imgH="101520" progId="Equation.3">
                  <p:embed/>
                </p:oleObj>
              </mc:Choice>
              <mc:Fallback>
                <p:oleObj name="Формула" r:id="rId10" imgW="126720" imgH="101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5111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6613525" y="2781300"/>
          <a:ext cx="5619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Формула" r:id="rId12" imgW="139680" imgH="393480" progId="Equation.3">
                  <p:embed/>
                </p:oleObj>
              </mc:Choice>
              <mc:Fallback>
                <p:oleObj name="Формула" r:id="rId12" imgW="139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2781300"/>
                        <a:ext cx="561975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916238" y="1700213"/>
            <a:ext cx="2592387" cy="2665412"/>
          </a:xfrm>
          <a:prstGeom prst="pie">
            <a:avLst>
              <a:gd name="adj1" fmla="val 11789660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ирог 3"/>
          <p:cNvSpPr/>
          <p:nvPr/>
        </p:nvSpPr>
        <p:spPr>
          <a:xfrm rot="17174546">
            <a:off x="2901157" y="1769269"/>
            <a:ext cx="2592387" cy="2663825"/>
          </a:xfrm>
          <a:prstGeom prst="pie">
            <a:avLst>
              <a:gd name="adj1" fmla="val 11789660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ирог 4"/>
          <p:cNvSpPr/>
          <p:nvPr/>
        </p:nvSpPr>
        <p:spPr>
          <a:xfrm rot="8815564">
            <a:off x="3051175" y="1771650"/>
            <a:ext cx="2609850" cy="2589213"/>
          </a:xfrm>
          <a:prstGeom prst="pie">
            <a:avLst>
              <a:gd name="adj1" fmla="val 11789660"/>
              <a:gd name="adj2" fmla="val 1620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ирог 5"/>
          <p:cNvSpPr/>
          <p:nvPr/>
        </p:nvSpPr>
        <p:spPr>
          <a:xfrm rot="4411774">
            <a:off x="2976563" y="1700212"/>
            <a:ext cx="2592388" cy="2665413"/>
          </a:xfrm>
          <a:prstGeom prst="pie">
            <a:avLst>
              <a:gd name="adj1" fmla="val 11789660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ирог 7"/>
          <p:cNvSpPr/>
          <p:nvPr/>
        </p:nvSpPr>
        <p:spPr>
          <a:xfrm rot="13194512">
            <a:off x="2952750" y="1751013"/>
            <a:ext cx="2695575" cy="2663825"/>
          </a:xfrm>
          <a:prstGeom prst="pie">
            <a:avLst>
              <a:gd name="adj1" fmla="val 11789660"/>
              <a:gd name="adj2" fmla="val 15765265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2170113" y="4437063"/>
          <a:ext cx="612775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4437063"/>
                        <a:ext cx="612775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302000" y="5148263"/>
          <a:ext cx="5111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Формула" r:id="rId5" imgW="126720" imgH="75960" progId="Equation.3">
                  <p:embed/>
                </p:oleObj>
              </mc:Choice>
              <mc:Fallback>
                <p:oleObj name="Формула" r:id="rId5" imgW="126720" imgH="75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148263"/>
                        <a:ext cx="5111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186238" y="4437063"/>
          <a:ext cx="612775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Формула" r:id="rId7" imgW="152280" imgH="393480" progId="Equation.3">
                  <p:embed/>
                </p:oleObj>
              </mc:Choice>
              <mc:Fallback>
                <p:oleObj name="Формула" r:id="rId7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4437063"/>
                        <a:ext cx="612775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5173663" y="5026025"/>
          <a:ext cx="5111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Формула" r:id="rId9" imgW="126720" imgH="101520" progId="Equation.3">
                  <p:embed/>
                </p:oleObj>
              </mc:Choice>
              <mc:Fallback>
                <p:oleObj name="Формула" r:id="rId9" imgW="126720" imgH="101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5026025"/>
                        <a:ext cx="5111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5915025" y="4437063"/>
          <a:ext cx="612775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Формула" r:id="rId11" imgW="152280" imgH="393480" progId="Equation.3">
                  <p:embed/>
                </p:oleObj>
              </mc:Choice>
              <mc:Fallback>
                <p:oleObj name="Формула" r:id="rId11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437063"/>
                        <a:ext cx="612775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95288" y="765175"/>
            <a:ext cx="831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66FF"/>
                </a:solidFill>
                <a:latin typeface="Segoe Print" pitchFamily="2" charset="0"/>
              </a:rPr>
              <a:t>Какая часть рисунка закрашена?</a:t>
            </a:r>
            <a:endParaRPr lang="ru-RU" sz="3600" dirty="0"/>
          </a:p>
        </p:txBody>
      </p:sp>
      <p:sp>
        <p:nvSpPr>
          <p:cNvPr id="14" name="Пирог 13"/>
          <p:cNvSpPr/>
          <p:nvPr/>
        </p:nvSpPr>
        <p:spPr>
          <a:xfrm rot="4411774">
            <a:off x="2976563" y="1700212"/>
            <a:ext cx="2592388" cy="2665413"/>
          </a:xfrm>
          <a:prstGeom prst="pie">
            <a:avLst>
              <a:gd name="adj1" fmla="val 11789660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ирог 14"/>
          <p:cNvSpPr/>
          <p:nvPr/>
        </p:nvSpPr>
        <p:spPr>
          <a:xfrm rot="13194512">
            <a:off x="2952750" y="1751013"/>
            <a:ext cx="2695575" cy="2663825"/>
          </a:xfrm>
          <a:prstGeom prst="pie">
            <a:avLst>
              <a:gd name="adj1" fmla="val 11789660"/>
              <a:gd name="adj2" fmla="val 157652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Рисунок 9" descr="kyvsh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сохраненные данные 8"/>
          <p:cNvSpPr/>
          <p:nvPr/>
        </p:nvSpPr>
        <p:spPr>
          <a:xfrm rot="16200000">
            <a:off x="1368425" y="4329113"/>
            <a:ext cx="719138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7" name="Прямоугольник 23"/>
          <p:cNvSpPr>
            <a:spLocks noChangeArrowheads="1"/>
          </p:cNvSpPr>
          <p:nvPr/>
        </p:nvSpPr>
        <p:spPr bwMode="auto">
          <a:xfrm>
            <a:off x="900113" y="620713"/>
            <a:ext cx="763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66FF"/>
                </a:solidFill>
                <a:latin typeface="Segoe Print" pitchFamily="2" charset="0"/>
              </a:rPr>
              <a:t>Какая часть кувшина</a:t>
            </a:r>
          </a:p>
          <a:p>
            <a:r>
              <a:rPr lang="ru-RU" sz="3600" b="1" dirty="0">
                <a:solidFill>
                  <a:srgbClr val="0066FF"/>
                </a:solidFill>
                <a:latin typeface="Segoe Print" pitchFamily="2" charset="0"/>
              </a:rPr>
              <a:t>                     занята соком?</a:t>
            </a:r>
            <a:endParaRPr lang="ru-RU" sz="3600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3635375" y="2781300"/>
          <a:ext cx="56197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Формула" r:id="rId4" imgW="139680" imgH="393480" progId="Equation.3">
                  <p:embed/>
                </p:oleObj>
              </mc:Choice>
              <mc:Fallback>
                <p:oleObj name="Формула" r:id="rId4" imgW="139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81300"/>
                        <a:ext cx="561975" cy="158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4381500" y="3413125"/>
          <a:ext cx="5095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Формула" r:id="rId6" imgW="126720" imgH="75960" progId="Equation.3">
                  <p:embed/>
                </p:oleObj>
              </mc:Choice>
              <mc:Fallback>
                <p:oleObj name="Формула" r:id="rId6" imgW="126720" imgH="75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413125"/>
                        <a:ext cx="5095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5051425" y="2781300"/>
          <a:ext cx="61277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781300"/>
                        <a:ext cx="612775" cy="158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5867400" y="3429000"/>
          <a:ext cx="5111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Формула" r:id="rId10" imgW="126720" imgH="101520" progId="Equation.3">
                  <p:embed/>
                </p:oleObj>
              </mc:Choice>
              <mc:Fallback>
                <p:oleObj name="Формула" r:id="rId10" imgW="126720" imgH="101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5111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6613525" y="2781300"/>
          <a:ext cx="5619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Формула" r:id="rId12" imgW="139680" imgH="393480" progId="Equation.3">
                  <p:embed/>
                </p:oleObj>
              </mc:Choice>
              <mc:Fallback>
                <p:oleObj name="Формула" r:id="rId12" imgW="139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2781300"/>
                        <a:ext cx="561975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сохраненные данные 15"/>
          <p:cNvSpPr/>
          <p:nvPr/>
        </p:nvSpPr>
        <p:spPr>
          <a:xfrm rot="16200000">
            <a:off x="1439863" y="2097088"/>
            <a:ext cx="576262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 rot="16200000">
            <a:off x="1367631" y="3177382"/>
            <a:ext cx="720725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Блок-схема: сохраненные данные 24"/>
          <p:cNvSpPr/>
          <p:nvPr/>
        </p:nvSpPr>
        <p:spPr>
          <a:xfrm rot="16200000">
            <a:off x="1368425" y="3752851"/>
            <a:ext cx="719137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сохраненные данные 25"/>
          <p:cNvSpPr/>
          <p:nvPr/>
        </p:nvSpPr>
        <p:spPr>
          <a:xfrm rot="16200000">
            <a:off x="1367631" y="2601120"/>
            <a:ext cx="720725" cy="1223962"/>
          </a:xfrm>
          <a:prstGeom prst="flowChartOnlineStorag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сохраненные данные 26"/>
          <p:cNvSpPr/>
          <p:nvPr/>
        </p:nvSpPr>
        <p:spPr>
          <a:xfrm rot="16200000">
            <a:off x="1439863" y="2097088"/>
            <a:ext cx="576262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сохраненные данные 27"/>
          <p:cNvSpPr/>
          <p:nvPr/>
        </p:nvSpPr>
        <p:spPr>
          <a:xfrm rot="16200000">
            <a:off x="1367631" y="2601120"/>
            <a:ext cx="720725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сохраненные данные 28"/>
          <p:cNvSpPr/>
          <p:nvPr/>
        </p:nvSpPr>
        <p:spPr>
          <a:xfrm rot="16200000">
            <a:off x="1368425" y="3752851"/>
            <a:ext cx="719137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сохраненные данные 29"/>
          <p:cNvSpPr/>
          <p:nvPr/>
        </p:nvSpPr>
        <p:spPr>
          <a:xfrm rot="16200000">
            <a:off x="1367631" y="3177382"/>
            <a:ext cx="720725" cy="1223962"/>
          </a:xfrm>
          <a:prstGeom prst="flowChartOnline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1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522</TotalTime>
  <Words>198</Words>
  <Application>Microsoft Office PowerPoint</Application>
  <PresentationFormat>Экран (4:3)</PresentationFormat>
  <Paragraphs>42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Consolas</vt:lpstr>
      <vt:lpstr>Constantia</vt:lpstr>
      <vt:lpstr>Monotype Corsiva</vt:lpstr>
      <vt:lpstr>Segoe Print</vt:lpstr>
      <vt:lpstr>Times New Roman</vt:lpstr>
      <vt:lpstr>Тема1</vt:lpstr>
      <vt:lpstr>2_Оформление по умолчанию</vt:lpstr>
      <vt:lpstr>Формула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 Incorporation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5 классе</dc:title>
  <dc:creator>Алена Алексеевна</dc:creator>
  <cp:lastModifiedBy>RePack by Diakov</cp:lastModifiedBy>
  <cp:revision>56</cp:revision>
  <dcterms:created xsi:type="dcterms:W3CDTF">2013-01-28T09:48:57Z</dcterms:created>
  <dcterms:modified xsi:type="dcterms:W3CDTF">2023-12-17T09:59:36Z</dcterms:modified>
</cp:coreProperties>
</file>